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61"/>
  </p:notesMasterIdLst>
  <p:sldIdLst>
    <p:sldId id="256" r:id="rId2"/>
    <p:sldId id="264" r:id="rId3"/>
    <p:sldId id="350" r:id="rId4"/>
    <p:sldId id="257" r:id="rId5"/>
    <p:sldId id="258" r:id="rId6"/>
    <p:sldId id="339" r:id="rId7"/>
    <p:sldId id="259" r:id="rId8"/>
    <p:sldId id="260" r:id="rId9"/>
    <p:sldId id="34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51" r:id="rId20"/>
    <p:sldId id="353" r:id="rId21"/>
    <p:sldId id="354" r:id="rId22"/>
    <p:sldId id="352" r:id="rId23"/>
    <p:sldId id="261" r:id="rId24"/>
    <p:sldId id="262" r:id="rId25"/>
    <p:sldId id="263" r:id="rId26"/>
    <p:sldId id="266" r:id="rId27"/>
    <p:sldId id="267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71" r:id="rId42"/>
    <p:sldId id="372" r:id="rId43"/>
    <p:sldId id="373" r:id="rId44"/>
    <p:sldId id="374" r:id="rId45"/>
    <p:sldId id="368" r:id="rId46"/>
    <p:sldId id="369" r:id="rId47"/>
    <p:sldId id="370" r:id="rId48"/>
    <p:sldId id="292" r:id="rId49"/>
    <p:sldId id="287" r:id="rId50"/>
    <p:sldId id="288" r:id="rId51"/>
    <p:sldId id="289" r:id="rId52"/>
    <p:sldId id="291" r:id="rId53"/>
    <p:sldId id="377" r:id="rId54"/>
    <p:sldId id="293" r:id="rId55"/>
    <p:sldId id="285" r:id="rId56"/>
    <p:sldId id="286" r:id="rId57"/>
    <p:sldId id="375" r:id="rId58"/>
    <p:sldId id="376" r:id="rId59"/>
    <p:sldId id="338" r:id="rId6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089"/>
  </p:normalViewPr>
  <p:slideViewPr>
    <p:cSldViewPr>
      <p:cViewPr varScale="1">
        <p:scale>
          <a:sx n="122" d="100"/>
          <a:sy n="122" d="100"/>
        </p:scale>
        <p:origin x="12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76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39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7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0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BD5D6-D82B-45C0-8443-E64A44DE161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2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2019/10/24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tool.com/git-guide/tw/intro/intro1_1.html" TargetMode="External"/><Relationship Id="rId2" Type="http://schemas.openxmlformats.org/officeDocument/2006/relationships/hyperlink" Target="http://gitbook.tw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littlebtc/git-5528339" TargetMode="External"/><Relationship Id="rId4" Type="http://schemas.openxmlformats.org/officeDocument/2006/relationships/hyperlink" Target="http://gogojimmy.net/2012/01/17/how-to-use-git-1-git-basic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tw.com/%E5%89%8D%E7%AB%AF%E9%96%8B%E7%99%BC/183114/" TargetMode="External"/><Relationship Id="rId2" Type="http://schemas.openxmlformats.org/officeDocument/2006/relationships/hyperlink" Target="https://codertw.com/%E5%89%8D%E7%AB%AF%E9%96%8B%E7%99%BC/153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 Programming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7774632" cy="1752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Lab 1: Familiar with Development</a:t>
            </a:r>
            <a:r>
              <a:rPr lang="zh-TW" altLang="en-US" dirty="0"/>
              <a:t> </a:t>
            </a:r>
            <a:r>
              <a:rPr lang="en-US" altLang="zh-TW" dirty="0"/>
              <a:t>Environment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hsiminc@fcu.edu.tw</a:t>
            </a:r>
            <a:endParaRPr lang="zh-TW" alt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版本控制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在任何專案下，保存文件、程式等檔案都是很重要的工作。</a:t>
            </a:r>
            <a:endParaRPr lang="en-US" altLang="zh-TW" sz="2800" dirty="0"/>
          </a:p>
          <a:p>
            <a:r>
              <a:rPr lang="zh-TW" altLang="en-US" sz="2800" dirty="0"/>
              <a:t>在保存檔案當下，檔案之間的</a:t>
            </a:r>
            <a:r>
              <a:rPr lang="zh-TW" altLang="en-US" sz="2800" b="1" dirty="0"/>
              <a:t>演進過程</a:t>
            </a:r>
            <a:r>
              <a:rPr lang="zh-TW" altLang="en-US" sz="2800" dirty="0"/>
              <a:t>及</a:t>
            </a:r>
            <a:r>
              <a:rPr lang="zh-TW" altLang="en-US" sz="2800" b="1" dirty="0"/>
              <a:t>歷史紀錄</a:t>
            </a:r>
            <a:r>
              <a:rPr lang="zh-TW" altLang="en-US" sz="2800" dirty="0"/>
              <a:t>都會</a:t>
            </a:r>
            <a:r>
              <a:rPr lang="zh-TW" altLang="en-US" sz="2800" b="1" dirty="0"/>
              <a:t>記錄</a:t>
            </a:r>
            <a:r>
              <a:rPr lang="zh-TW" altLang="en-US" sz="2800" dirty="0"/>
              <a:t>下來。</a:t>
            </a:r>
            <a:endParaRPr lang="en-US" altLang="zh-TW" sz="2800" dirty="0"/>
          </a:p>
          <a:p>
            <a:pPr lvl="1"/>
            <a:r>
              <a:rPr lang="zh-TW" altLang="en-US" sz="2400" dirty="0"/>
              <a:t>因此會對專案下的檔案都會做版本控制的動作。</a:t>
            </a:r>
            <a:endParaRPr lang="en-US" altLang="zh-TW" sz="2400" dirty="0"/>
          </a:p>
          <a:p>
            <a:r>
              <a:rPr lang="zh-TW" altLang="en-US" sz="2800" dirty="0"/>
              <a:t>版本控制系統是一個能夠記錄</a:t>
            </a:r>
            <a:r>
              <a:rPr lang="zh-TW" altLang="en-US" sz="2800" b="1" dirty="0"/>
              <a:t>一個</a:t>
            </a:r>
            <a:r>
              <a:rPr lang="zh-TW" altLang="en-US" sz="2800" dirty="0"/>
              <a:t>或</a:t>
            </a:r>
            <a:r>
              <a:rPr lang="zh-TW" altLang="en-US" sz="2800" b="1" dirty="0"/>
              <a:t>一組</a:t>
            </a:r>
            <a:r>
              <a:rPr lang="zh-TW" altLang="en-US" sz="2800" dirty="0"/>
              <a:t>檔案在某一段時間的</a:t>
            </a:r>
            <a:r>
              <a:rPr lang="zh-TW" altLang="en-US" sz="2800" b="1" dirty="0"/>
              <a:t>變更</a:t>
            </a:r>
            <a:r>
              <a:rPr lang="zh-TW" altLang="en-US" sz="2800" dirty="0"/>
              <a:t>，使得讀者以後能取回特定版本的系統。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99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版本控制的類型</a:t>
            </a:r>
            <a:r>
              <a:rPr lang="en-US" altLang="zh-TW" baseline="-25000" dirty="0"/>
              <a:t>1</a:t>
            </a:r>
            <a:endParaRPr lang="zh-TW" altLang="en-US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本地版本控制系統</a:t>
            </a:r>
            <a:r>
              <a:rPr lang="en-US" altLang="zh-TW" sz="2800" dirty="0"/>
              <a:t>( Local Version Control Systems)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 descr="http://newsletter.ascc.sinica.edu.tw/file/file/38/38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05" y="2784243"/>
            <a:ext cx="4196519" cy="35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3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版本控制的類型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集中化版本控制系統</a:t>
            </a:r>
            <a:r>
              <a:rPr lang="en-US" altLang="zh-TW" sz="2800" dirty="0"/>
              <a:t>( Centralized Version Control Systems)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050" name="Picture 2" descr="http://newsletter.ascc.sinica.edu.tw/file/file/38/38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4047163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版本控制的類型</a:t>
            </a:r>
            <a:r>
              <a:rPr lang="en-US" altLang="zh-TW" baseline="-25000" dirty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分散式版本控制系統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 descr="http://newsletter.ascc.sinica.edu.tw/file/file/38/38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20888"/>
            <a:ext cx="3744416" cy="42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6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的起源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/>
              <a:t>Git</a:t>
            </a:r>
            <a:r>
              <a:rPr lang="en-US" altLang="zh-TW" sz="2400" dirty="0"/>
              <a:t> </a:t>
            </a:r>
            <a:r>
              <a:rPr lang="zh-TW" altLang="en-US" sz="2400" dirty="0"/>
              <a:t>源自於 開發 </a:t>
            </a:r>
            <a:r>
              <a:rPr lang="en-US" altLang="zh-TW" sz="2400" dirty="0"/>
              <a:t>Linus Torvalds </a:t>
            </a:r>
            <a:r>
              <a:rPr lang="zh-TW" altLang="en-US" sz="2400" dirty="0"/>
              <a:t>開發 </a:t>
            </a:r>
            <a:r>
              <a:rPr lang="en-US" altLang="zh-TW" sz="2400" dirty="0"/>
              <a:t>Linux kernel </a:t>
            </a:r>
            <a:r>
              <a:rPr lang="zh-TW" altLang="en-US" sz="2400" dirty="0"/>
              <a:t>所產生。</a:t>
            </a:r>
            <a:r>
              <a:rPr lang="en-US" altLang="zh-TW" sz="2400" dirty="0"/>
              <a:t>Linux kernel </a:t>
            </a:r>
            <a:r>
              <a:rPr lang="zh-TW" altLang="en-US" sz="2400" dirty="0"/>
              <a:t>是一個複雜大型的專案，最早此專案使用  </a:t>
            </a:r>
            <a:r>
              <a:rPr lang="en-US" altLang="zh-TW" sz="2400" dirty="0" err="1"/>
              <a:t>BitKeeper</a:t>
            </a:r>
            <a:r>
              <a:rPr lang="en-US" altLang="zh-TW" sz="2400" dirty="0"/>
              <a:t> </a:t>
            </a:r>
            <a:r>
              <a:rPr lang="zh-TW" altLang="en-US" sz="2400" dirty="0"/>
              <a:t>進行版本控制，但後來與  </a:t>
            </a:r>
            <a:r>
              <a:rPr lang="en-US" altLang="zh-TW" sz="2400" dirty="0" err="1"/>
              <a:t>BitKeeper</a:t>
            </a:r>
            <a:r>
              <a:rPr lang="en-US" altLang="zh-TW" sz="2400" dirty="0"/>
              <a:t> </a:t>
            </a:r>
            <a:r>
              <a:rPr lang="zh-TW" altLang="en-US" sz="2400" dirty="0"/>
              <a:t>的公司決裂後， </a:t>
            </a:r>
            <a:r>
              <a:rPr lang="en-US" altLang="zh-TW" sz="2400" dirty="0"/>
              <a:t>Linus Torvalds </a:t>
            </a:r>
            <a:r>
              <a:rPr lang="zh-TW" altLang="en-US" sz="2400" dirty="0"/>
              <a:t>透過 使用 </a:t>
            </a:r>
            <a:r>
              <a:rPr lang="en-US" altLang="zh-TW" sz="2400" dirty="0" err="1"/>
              <a:t>BitKeeper</a:t>
            </a:r>
            <a:r>
              <a:rPr lang="en-US" altLang="zh-TW" sz="2400" dirty="0"/>
              <a:t> </a:t>
            </a:r>
            <a:r>
              <a:rPr lang="zh-TW" altLang="en-US" sz="2400" dirty="0"/>
              <a:t>的經驗，設計一套符合下列五點的板控系統。</a:t>
            </a:r>
          </a:p>
          <a:p>
            <a:pPr lvl="1"/>
            <a:r>
              <a:rPr lang="zh-TW" altLang="en-US" sz="2000" dirty="0"/>
              <a:t>快速</a:t>
            </a:r>
          </a:p>
          <a:p>
            <a:pPr lvl="1"/>
            <a:r>
              <a:rPr lang="zh-TW" altLang="en-US" sz="2000" dirty="0"/>
              <a:t>簡潔的設計</a:t>
            </a:r>
          </a:p>
          <a:p>
            <a:pPr lvl="1"/>
            <a:r>
              <a:rPr lang="zh-TW" altLang="en-US" sz="2000" dirty="0"/>
              <a:t>完整支援非線性的開發</a:t>
            </a:r>
          </a:p>
          <a:p>
            <a:pPr lvl="1"/>
            <a:r>
              <a:rPr lang="zh-TW" altLang="en-US" sz="2000" dirty="0"/>
              <a:t>完全的分散式系統</a:t>
            </a:r>
          </a:p>
          <a:p>
            <a:pPr lvl="1"/>
            <a:r>
              <a:rPr lang="en-US" altLang="zh-TW" sz="2000" dirty="0"/>
              <a:t>Linux kernel </a:t>
            </a:r>
            <a:r>
              <a:rPr lang="zh-TW" altLang="en-US" sz="2000" dirty="0"/>
              <a:t>規模的專案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2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基礎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098" name="Picture 2" descr="http://newsletter.ascc.sinica.edu.tw/file/file/38/38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4286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ewsletter.ascc.sinica.edu.tw/file/file/38/38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97820"/>
            <a:ext cx="42862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85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1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146" name="Picture 2" descr="https://www.atlassian.com/pt/git/workflows/pageSections/00/contentFullWidth/0/tabs/02/pageSections/010/contentFullWidth/0/content_files/file0/document/git-workflow-release-cycle-4mainten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916832"/>
            <a:ext cx="58483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2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教學 參考網站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為你自己學 </a:t>
            </a:r>
            <a:r>
              <a:rPr lang="en-US" altLang="zh-TW" dirty="0" err="1">
                <a:hlinkClick r:id="rId2"/>
              </a:rPr>
              <a:t>Git</a:t>
            </a:r>
            <a:endParaRPr lang="en-US" altLang="zh-TW" dirty="0">
              <a:hlinkClick r:id="rId3"/>
            </a:endParaRPr>
          </a:p>
          <a:p>
            <a:r>
              <a:rPr lang="zh-TW" altLang="en-US" dirty="0">
                <a:hlinkClick r:id="rId3"/>
              </a:rPr>
              <a:t>連猴子都能懂得</a:t>
            </a:r>
            <a:r>
              <a:rPr lang="en-US" altLang="zh-TW" dirty="0" err="1">
                <a:hlinkClick r:id="rId3"/>
              </a:rPr>
              <a:t>Git</a:t>
            </a:r>
            <a:r>
              <a:rPr lang="zh-TW" altLang="en-US" dirty="0">
                <a:hlinkClick r:id="rId3"/>
              </a:rPr>
              <a:t>入門指南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Git</a:t>
            </a:r>
            <a:r>
              <a:rPr lang="en-US" altLang="zh-TW" dirty="0">
                <a:hlinkClick r:id="rId4"/>
              </a:rPr>
              <a:t> </a:t>
            </a:r>
            <a:r>
              <a:rPr lang="zh-TW" altLang="en-US" dirty="0">
                <a:hlinkClick r:id="rId4"/>
              </a:rPr>
              <a:t>教學</a:t>
            </a:r>
            <a:endParaRPr lang="en-US" altLang="zh-TW" dirty="0"/>
          </a:p>
          <a:p>
            <a:r>
              <a:rPr lang="zh-TW" altLang="en-US" dirty="0">
                <a:hlinkClick r:id="rId5"/>
              </a:rPr>
              <a:t>寫給大家的 </a:t>
            </a:r>
            <a:r>
              <a:rPr lang="en-US" altLang="zh-TW" dirty="0" err="1">
                <a:hlinkClick r:id="rId5"/>
              </a:rPr>
              <a:t>Git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教學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2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A1EF5-C7A2-44A0-A932-0AD6FB424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1" y="2204864"/>
            <a:ext cx="5585738" cy="446510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2BA7D5-6A7A-4369-B840-8C9F2FE8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 </a:t>
            </a:r>
            <a:r>
              <a:rPr lang="en-US" altLang="zh-TW" b="1" dirty="0"/>
              <a:t>git client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E8B64A-CF35-4071-A35A-BA79CF50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https://git-scm.com/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E0A38-AF52-40B5-9F01-EA122CE7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1BCCDE-2C09-445E-906C-15A0098579F7}"/>
              </a:ext>
            </a:extLst>
          </p:cNvPr>
          <p:cNvSpPr/>
          <p:nvPr/>
        </p:nvSpPr>
        <p:spPr>
          <a:xfrm>
            <a:off x="5736150" y="5185792"/>
            <a:ext cx="150014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C6BF5D4-410B-4763-BA6C-9FB03D7F6A7E}"/>
              </a:ext>
            </a:extLst>
          </p:cNvPr>
          <p:cNvCxnSpPr>
            <a:cxnSpLocks/>
          </p:cNvCxnSpPr>
          <p:nvPr/>
        </p:nvCxnSpPr>
        <p:spPr>
          <a:xfrm flipH="1">
            <a:off x="6432539" y="3849164"/>
            <a:ext cx="864096" cy="1298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FDBE43-E673-474F-94A3-658DB6EBDF3A}"/>
              </a:ext>
            </a:extLst>
          </p:cNvPr>
          <p:cNvSpPr txBox="1"/>
          <p:nvPr/>
        </p:nvSpPr>
        <p:spPr>
          <a:xfrm>
            <a:off x="6848811" y="34715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點擊紅框處下載</a:t>
            </a:r>
          </a:p>
        </p:txBody>
      </p:sp>
    </p:spTree>
    <p:extLst>
      <p:ext uri="{BB962C8B-B14F-4D97-AF65-F5344CB8AC3E}">
        <p14:creationId xmlns:p14="http://schemas.microsoft.com/office/powerpoint/2010/main" val="252025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46283-6FA6-43C9-9B29-57A26F38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Development</a:t>
            </a:r>
            <a:r>
              <a:rPr lang="zh-TW" altLang="en-US" dirty="0"/>
              <a:t> </a:t>
            </a:r>
            <a:r>
              <a:rPr lang="en-US" altLang="zh-TW" dirty="0"/>
              <a:t>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22B690-7FDE-428C-B34F-EE3724A5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Visual Studio Code</a:t>
            </a:r>
          </a:p>
          <a:p>
            <a:endParaRPr lang="en-US" altLang="zh-TW" dirty="0"/>
          </a:p>
          <a:p>
            <a:r>
              <a:rPr lang="en-US" altLang="zh-TW" dirty="0"/>
              <a:t>Git</a:t>
            </a:r>
          </a:p>
          <a:p>
            <a:endParaRPr lang="en-US" altLang="zh-TW" dirty="0"/>
          </a:p>
          <a:p>
            <a:r>
              <a:rPr lang="en-US" altLang="zh-TW" dirty="0" err="1"/>
              <a:t>npm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0B8067-BC5F-413F-8306-EDA0B4DB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81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</a:t>
            </a:r>
            <a:r>
              <a:rPr lang="zh-TW" altLang="en-US" dirty="0"/>
              <a:t> </a:t>
            </a:r>
            <a:r>
              <a:rPr lang="en-US" altLang="zh-TW" dirty="0"/>
              <a:t>Git client</a:t>
            </a:r>
            <a:endParaRPr lang="zh-TW" altLang="en-US" baseline="-25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916832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if Git client works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A1AF474-222E-448F-BDD8-0EBD432F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&gt; git --version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A1472E-4161-4D9C-B473-6F40E425BC2F}"/>
              </a:ext>
            </a:extLst>
          </p:cNvPr>
          <p:cNvGrpSpPr/>
          <p:nvPr/>
        </p:nvGrpSpPr>
        <p:grpSpPr>
          <a:xfrm>
            <a:off x="1475656" y="2132856"/>
            <a:ext cx="5904656" cy="4477997"/>
            <a:chOff x="1331640" y="1556792"/>
            <a:chExt cx="6724564" cy="509980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00F51A9-032E-4EC8-9795-1C4EC30E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1556792"/>
              <a:ext cx="6724564" cy="509980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F90447-C6D4-4CA9-A116-E7A749B5D378}"/>
                </a:ext>
              </a:extLst>
            </p:cNvPr>
            <p:cNvSpPr/>
            <p:nvPr/>
          </p:nvSpPr>
          <p:spPr>
            <a:xfrm>
              <a:off x="4860032" y="4581128"/>
              <a:ext cx="93610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25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0A64F-99A0-44D9-856D-F6A1B21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A6886-78FD-473F-AD2A-31F9BD0D6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F7F0-341C-481F-88C3-26AEC7F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91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DF6B5-1A68-41A5-956C-E730EC11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baseline="-25000" dirty="0"/>
              <a:t>(1/3)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9E4F1B-4C20-4C59-B79B-258D6DFC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r>
              <a:rPr lang="en-US" altLang="zh-TW" dirty="0"/>
              <a:t> (Node Package Manager)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/>
              <a:t>package manager </a:t>
            </a:r>
            <a:r>
              <a:rPr lang="en-US" altLang="zh-TW" dirty="0"/>
              <a:t>for the </a:t>
            </a:r>
            <a:r>
              <a:rPr lang="en-US" altLang="zh-TW" b="1" dirty="0"/>
              <a:t>JavaScript</a:t>
            </a:r>
            <a:r>
              <a:rPr lang="en-US" altLang="zh-TW" dirty="0"/>
              <a:t> programming language</a:t>
            </a:r>
          </a:p>
          <a:p>
            <a:pPr lvl="1"/>
            <a:r>
              <a:rPr lang="en-US" altLang="zh-TW" dirty="0"/>
              <a:t>the default package manager for the JavaScript runtime environment </a:t>
            </a:r>
            <a:r>
              <a:rPr lang="en-US" altLang="zh-TW" b="1" dirty="0"/>
              <a:t>Node.js</a:t>
            </a:r>
          </a:p>
          <a:p>
            <a:pPr lvl="1"/>
            <a:r>
              <a:rPr lang="en-US" altLang="zh-TW" dirty="0"/>
              <a:t>allows users to consume and distribute JavaScript modules that are available on the registry</a:t>
            </a:r>
          </a:p>
          <a:p>
            <a:pPr lvl="1"/>
            <a:r>
              <a:rPr lang="en-US" altLang="zh-TW" dirty="0"/>
              <a:t>Over 477,000 packages are available on the main </a:t>
            </a:r>
            <a:r>
              <a:rPr lang="en-US" altLang="zh-TW" dirty="0" err="1"/>
              <a:t>npm</a:t>
            </a:r>
            <a:r>
              <a:rPr lang="en-US" altLang="zh-TW" dirty="0"/>
              <a:t> registry</a:t>
            </a:r>
          </a:p>
          <a:p>
            <a:pPr lvl="2"/>
            <a:r>
              <a:rPr lang="en-US" altLang="zh-TW" dirty="0"/>
              <a:t>https://www.npmjs.com/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22A376-0145-4E59-90FA-97AE481C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221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D46E1-7903-4DD5-A197-72EE542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baseline="-25000" dirty="0"/>
              <a:t>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504BE-6E28-4E08-82BE-C1C00EF0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npm</a:t>
            </a:r>
            <a:endParaRPr lang="en-US" altLang="zh-TW" dirty="0"/>
          </a:p>
          <a:p>
            <a:pPr lvl="1"/>
            <a:r>
              <a:rPr lang="en-US" altLang="zh-TW" dirty="0"/>
              <a:t>https://nodejs.org/en/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DD4C8B-AE0D-4FD2-A438-A31B7E94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E8EC8-0BCF-4164-AB04-6D777B93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36912"/>
            <a:ext cx="6526683" cy="41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3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4A068-7D5C-4FEA-AFF9-460EA864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baseline="-25000" dirty="0"/>
              <a:t>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148DFB-9FAE-4A19-B405-27A6BD70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npm</a:t>
            </a:r>
            <a:r>
              <a:rPr lang="en-US" altLang="zh-TW" dirty="0"/>
              <a:t> and check if it works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756671-F4B1-440C-94C2-96328517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555ECC-2374-40A9-AA0D-EE8839B2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636428"/>
            <a:ext cx="3588166" cy="28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BBED1-EE63-4BFF-BF47-EC62F90D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if </a:t>
            </a:r>
            <a:r>
              <a:rPr lang="en-US" altLang="zh-TW" dirty="0" err="1"/>
              <a:t>npm</a:t>
            </a:r>
            <a:r>
              <a:rPr lang="en-US" altLang="zh-TW" dirty="0"/>
              <a:t> works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22CCE1-2FFA-47DC-9DF8-C44EAD7C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 terminal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F48C3E-AA91-4F24-BA14-E5DCF443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53007F-ED6D-47F2-B3F6-854D32A2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28733"/>
            <a:ext cx="5790340" cy="43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5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968C6-0F15-4EAC-9272-9F2BC4C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if </a:t>
            </a:r>
            <a:r>
              <a:rPr lang="en-US" altLang="zh-TW" dirty="0" err="1"/>
              <a:t>npm</a:t>
            </a:r>
            <a:r>
              <a:rPr lang="en-US" altLang="zh-TW" dirty="0"/>
              <a:t> works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C6CE4-BBEB-4570-9872-EA9BAE5C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&gt; </a:t>
            </a:r>
            <a:r>
              <a:rPr lang="en-US" altLang="zh-TW" dirty="0" err="1"/>
              <a:t>npm</a:t>
            </a:r>
            <a:r>
              <a:rPr lang="en-US" altLang="zh-TW" dirty="0"/>
              <a:t> -version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61A92D-0D38-4C07-BD6E-B188A688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29B84B-4669-4CB2-921A-406913F4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6072336" cy="45902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87978F-7D3A-407F-9922-0FC964826277}"/>
              </a:ext>
            </a:extLst>
          </p:cNvPr>
          <p:cNvSpPr/>
          <p:nvPr/>
        </p:nvSpPr>
        <p:spPr>
          <a:xfrm>
            <a:off x="3491880" y="5085184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440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0A64F-99A0-44D9-856D-F6A1B21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ProgEdu</a:t>
            </a:r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A6886-78FD-473F-AD2A-31F9BD0D6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F7F0-341C-481F-88C3-26AEC7F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508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登入</a:t>
            </a:r>
            <a:r>
              <a:rPr lang="en-US" altLang="zh-TW" dirty="0" err="1"/>
              <a:t>ProgEdu</a:t>
            </a:r>
            <a:r>
              <a:rPr lang="en-US" altLang="zh-TW" dirty="0"/>
              <a:t> </a:t>
            </a:r>
            <a:r>
              <a:rPr lang="zh-TW" altLang="en-US" dirty="0"/>
              <a:t>（帳號及密碼皆預設為學號）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8EFDDAE-1E57-42D1-AE6C-9B60DBDC9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1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F79CCA-30A3-4FF8-B72A-643CD3FC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573CD-88C4-4A4E-89BC-3C35E31E8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87642-579F-42B1-831F-CB6ECAE5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36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請點擊你要寫的作業（例如紅框處）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962B3F-EE47-47D7-8A91-C1312A6F2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BF1241-615B-4966-A9AD-D0F1066D5418}"/>
              </a:ext>
            </a:extLst>
          </p:cNvPr>
          <p:cNvSpPr/>
          <p:nvPr/>
        </p:nvSpPr>
        <p:spPr>
          <a:xfrm>
            <a:off x="1691680" y="3320988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530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點擊紅框處，複製作業的</a:t>
            </a:r>
            <a:r>
              <a:rPr lang="en-US" altLang="zh-TW" dirty="0"/>
              <a:t>URL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CEF826-BEE4-4936-95DB-3E4C0935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156611-0DEE-428F-8601-A2BBF89EBAA4}"/>
              </a:ext>
            </a:extLst>
          </p:cNvPr>
          <p:cNvSpPr/>
          <p:nvPr/>
        </p:nvSpPr>
        <p:spPr>
          <a:xfrm>
            <a:off x="2483768" y="3212976"/>
            <a:ext cx="3600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670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點擊上方工具列中的</a:t>
            </a:r>
            <a:r>
              <a:rPr lang="en-US" altLang="zh-TW" dirty="0"/>
              <a:t>Terminal </a:t>
            </a:r>
            <a:r>
              <a:rPr lang="zh-TW" altLang="en-US" dirty="0"/>
              <a:t>→ 再點擊</a:t>
            </a:r>
            <a:r>
              <a:rPr lang="en-US" altLang="zh-TW" dirty="0"/>
              <a:t>New Terminal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F817BA2-7D4A-4437-A369-03DD903B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D9CAEAA-1617-4DEB-9222-6BEF416B3E66}"/>
              </a:ext>
            </a:extLst>
          </p:cNvPr>
          <p:cNvSpPr/>
          <p:nvPr/>
        </p:nvSpPr>
        <p:spPr>
          <a:xfrm>
            <a:off x="1763688" y="2060848"/>
            <a:ext cx="115212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315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F0C1B29-79A6-412F-8FB1-7135D2A01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003" y="1772816"/>
            <a:ext cx="9039774" cy="48965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827722"/>
            <a:ext cx="8229600" cy="9906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在</a:t>
            </a:r>
            <a:r>
              <a:rPr lang="en-US" altLang="zh-TW" sz="3200" dirty="0"/>
              <a:t>Terminal</a:t>
            </a:r>
            <a:r>
              <a:rPr lang="zh-TW" altLang="en-US" sz="3200" dirty="0"/>
              <a:t>中輸入你想將作業放在哪個目錄</a:t>
            </a:r>
            <a:r>
              <a:rPr lang="en-US" altLang="zh-TW" sz="3200" dirty="0"/>
              <a:t>(cd </a:t>
            </a:r>
            <a:r>
              <a:rPr lang="zh-TW" altLang="en-US" sz="3200" dirty="0"/>
              <a:t>為切換目錄</a:t>
            </a:r>
            <a:r>
              <a:rPr lang="en-US" altLang="zh-TW" sz="3200" dirty="0"/>
              <a:t>)</a:t>
            </a:r>
            <a:br>
              <a:rPr lang="en-US" altLang="zh-TW" sz="3200" dirty="0"/>
            </a:br>
            <a:r>
              <a:rPr lang="zh-TW" altLang="en-US" sz="3200" dirty="0"/>
              <a:t>接著輸入 </a:t>
            </a:r>
            <a:r>
              <a:rPr lang="en-US" altLang="zh-TW" sz="3200" dirty="0"/>
              <a:t>git clone </a:t>
            </a:r>
            <a:r>
              <a:rPr lang="zh-TW" altLang="en-US" sz="3200" dirty="0"/>
              <a:t>再加上剛剛在</a:t>
            </a:r>
            <a:r>
              <a:rPr lang="en-US" altLang="zh-TW" sz="3200" dirty="0" err="1"/>
              <a:t>ProgEdu</a:t>
            </a:r>
            <a:r>
              <a:rPr lang="zh-TW" altLang="en-US" sz="3200" dirty="0"/>
              <a:t>複製的作業的</a:t>
            </a:r>
            <a:r>
              <a:rPr lang="en-US" altLang="zh-TW" sz="3200" dirty="0"/>
              <a:t>URL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FEC669-7E08-49BA-9487-E8D96F0A8434}"/>
              </a:ext>
            </a:extLst>
          </p:cNvPr>
          <p:cNvSpPr/>
          <p:nvPr/>
        </p:nvSpPr>
        <p:spPr>
          <a:xfrm>
            <a:off x="1691681" y="4869160"/>
            <a:ext cx="3744416" cy="99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99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90600"/>
          </a:xfrm>
        </p:spPr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 err="1"/>
              <a:t>ProgEdu</a:t>
            </a:r>
            <a:r>
              <a:rPr lang="zh-TW" altLang="en-US" dirty="0"/>
              <a:t>的帳號及密碼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0E7C6A-48EA-424D-8F49-BB85C5A0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1413" y="2848769"/>
            <a:ext cx="4343400" cy="267652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85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5752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點擊上方工具列的</a:t>
            </a:r>
            <a:r>
              <a:rPr lang="en-US" altLang="zh-TW" dirty="0"/>
              <a:t>File </a:t>
            </a:r>
            <a:r>
              <a:rPr lang="zh-TW" altLang="en-US" dirty="0"/>
              <a:t>→ 再點擊</a:t>
            </a:r>
            <a:r>
              <a:rPr lang="en-US" altLang="zh-TW" dirty="0"/>
              <a:t>Open Folder </a:t>
            </a:r>
            <a:r>
              <a:rPr lang="zh-TW" altLang="en-US" dirty="0"/>
              <a:t>→ 選擇剛剛</a:t>
            </a:r>
            <a:r>
              <a:rPr lang="en-US" altLang="zh-TW" dirty="0"/>
              <a:t>clone</a:t>
            </a:r>
            <a:r>
              <a:rPr lang="zh-TW" altLang="en-US" dirty="0"/>
              <a:t> 下來的專案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EADDA5-A887-4969-BD89-D82F73D9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CD9E8-C80D-4256-8430-4E22AB94E937}"/>
              </a:ext>
            </a:extLst>
          </p:cNvPr>
          <p:cNvSpPr/>
          <p:nvPr/>
        </p:nvSpPr>
        <p:spPr>
          <a:xfrm>
            <a:off x="611560" y="2420888"/>
            <a:ext cx="115212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915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AE655-1B63-46AE-8D25-17FA732C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成功後會看到左側有名為「</a:t>
            </a:r>
            <a:r>
              <a:rPr lang="en-US" altLang="zh-TW" dirty="0"/>
              <a:t>WEB</a:t>
            </a:r>
            <a:r>
              <a:rPr lang="zh-TW" altLang="en-US" dirty="0"/>
              <a:t>」的專案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820C7D-D81A-4545-8F35-CA088B116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0F4CE-0C5C-480A-BE5C-7587B78D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74FF6F-693E-4A63-861A-46891CD8E415}"/>
              </a:ext>
            </a:extLst>
          </p:cNvPr>
          <p:cNvSpPr/>
          <p:nvPr/>
        </p:nvSpPr>
        <p:spPr>
          <a:xfrm>
            <a:off x="683569" y="2276872"/>
            <a:ext cx="122413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6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切換到作業所在的目錄後，在</a:t>
            </a:r>
            <a:r>
              <a:rPr lang="en-US" altLang="zh-TW" dirty="0"/>
              <a:t>Terminal</a:t>
            </a:r>
            <a:r>
              <a:rPr lang="zh-TW" altLang="en-US" dirty="0"/>
              <a:t>輸入「</a:t>
            </a:r>
            <a:r>
              <a:rPr lang="en-US" altLang="zh-TW" dirty="0" err="1"/>
              <a:t>npm</a:t>
            </a:r>
            <a:r>
              <a:rPr lang="zh-TW" altLang="en-US" dirty="0"/>
              <a:t> </a:t>
            </a:r>
            <a:r>
              <a:rPr lang="en-US" altLang="zh-TW" dirty="0" err="1"/>
              <a:t>i</a:t>
            </a:r>
            <a:r>
              <a:rPr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DF5B50-1D8A-4076-AAF5-F3C8CF2B9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34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16231-C496-48B5-85DD-9B286329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完成後會多一個「</a:t>
            </a:r>
            <a:r>
              <a:rPr lang="en-US" altLang="zh-TW" dirty="0" err="1"/>
              <a:t>node_modules</a:t>
            </a:r>
            <a:r>
              <a:rPr lang="zh-TW" altLang="en-US" dirty="0"/>
              <a:t>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1F6409-7CB1-4585-9501-C44A540F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124E1-613F-4063-862B-AA8826F5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A66417-6C82-4B8A-B876-CB080458ABAA}"/>
              </a:ext>
            </a:extLst>
          </p:cNvPr>
          <p:cNvSpPr/>
          <p:nvPr/>
        </p:nvSpPr>
        <p:spPr>
          <a:xfrm>
            <a:off x="683568" y="2492896"/>
            <a:ext cx="1224136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536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CFAE12-91FD-4EDB-9160-D05D92D4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安裝插件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27AF6F-B6D6-4C86-866B-9A8D19F3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HTMLHint</a:t>
            </a:r>
            <a:endParaRPr lang="en-US" altLang="zh-TW" dirty="0"/>
          </a:p>
          <a:p>
            <a:pPr lvl="1"/>
            <a:r>
              <a:rPr lang="zh-TW" altLang="en-US" dirty="0"/>
              <a:t>程式設計規範</a:t>
            </a:r>
            <a:endParaRPr lang="en-US" altLang="zh-TW" dirty="0"/>
          </a:p>
          <a:p>
            <a:pPr lvl="2"/>
            <a:r>
              <a:rPr lang="en-US" altLang="zh-TW" dirty="0">
                <a:hlinkClick r:id="rId2"/>
              </a:rPr>
              <a:t>https://codertw.com/%E5%89%8D%E7%AB%AF%E9%96%8B%E7%99%BC/15355/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err="1"/>
              <a:t>stylelint</a:t>
            </a:r>
            <a:endParaRPr lang="en-US" altLang="zh-TW" dirty="0"/>
          </a:p>
          <a:p>
            <a:pPr lvl="1"/>
            <a:r>
              <a:rPr lang="zh-TW" altLang="en-US" dirty="0"/>
              <a:t>程式設計規範</a:t>
            </a:r>
            <a:endParaRPr lang="en-US" altLang="zh-TW" dirty="0"/>
          </a:p>
          <a:p>
            <a:pPr lvl="2"/>
            <a:r>
              <a:rPr lang="en-US" altLang="zh-TW" dirty="0">
                <a:hlinkClick r:id="rId3"/>
              </a:rPr>
              <a:t>https://codertw.com/%E5%89%8D%E7%AB%AF%E9%96%8B%E7%99%BC/183114/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ESLint</a:t>
            </a:r>
            <a:endParaRPr lang="en-US" altLang="zh-TW" dirty="0"/>
          </a:p>
          <a:p>
            <a:pPr lvl="1"/>
            <a:r>
              <a:rPr lang="zh-TW" altLang="en-US" dirty="0"/>
              <a:t>程式設計規範</a:t>
            </a:r>
            <a:endParaRPr lang="en-US" altLang="zh-TW" dirty="0"/>
          </a:p>
          <a:p>
            <a:pPr lvl="2"/>
            <a:r>
              <a:rPr lang="en-US" altLang="zh-TW" dirty="0">
                <a:hlinkClick r:id="rId4"/>
              </a:rPr>
              <a:t>https://github.com/airbnb/javascript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FCBFF5-1B63-4153-AE54-17157E2B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06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5BB3C-7032-433D-91A5-F21DC4C5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Development Environment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2D7A18-1060-4859-9F7D-9393ADD7F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IDE (</a:t>
            </a:r>
            <a:r>
              <a:rPr lang="en-US" altLang="zh-TW" u="sng" dirty="0"/>
              <a:t>I</a:t>
            </a:r>
            <a:r>
              <a:rPr lang="en-US" altLang="zh-TW" dirty="0"/>
              <a:t>ntegrated </a:t>
            </a:r>
            <a:r>
              <a:rPr lang="en-US" altLang="zh-TW" u="sng" dirty="0"/>
              <a:t>D</a:t>
            </a:r>
            <a:r>
              <a:rPr lang="en-US" altLang="zh-TW" dirty="0"/>
              <a:t>evelopment </a:t>
            </a:r>
            <a:r>
              <a:rPr lang="en-US" altLang="zh-TW" u="sng" dirty="0"/>
              <a:t>E</a:t>
            </a:r>
            <a:r>
              <a:rPr lang="en-US" altLang="zh-TW" dirty="0"/>
              <a:t>nvironment)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b="1" dirty="0"/>
              <a:t>software application</a:t>
            </a:r>
            <a:r>
              <a:rPr lang="en-US" altLang="zh-TW" dirty="0"/>
              <a:t> that provides comprehensive facilities to computer </a:t>
            </a:r>
            <a:r>
              <a:rPr lang="en-US" altLang="zh-TW" b="1" dirty="0"/>
              <a:t>programmers</a:t>
            </a:r>
            <a:r>
              <a:rPr lang="en-US" altLang="zh-TW" dirty="0"/>
              <a:t> for </a:t>
            </a:r>
            <a:r>
              <a:rPr lang="en-US" altLang="zh-TW" b="1" dirty="0"/>
              <a:t>software development</a:t>
            </a:r>
          </a:p>
          <a:p>
            <a:pPr lvl="1"/>
            <a:r>
              <a:rPr lang="en-US" altLang="zh-TW" dirty="0"/>
              <a:t>normally consists of a source </a:t>
            </a:r>
            <a:r>
              <a:rPr lang="en-US" altLang="zh-TW" b="1" dirty="0"/>
              <a:t>code editor</a:t>
            </a:r>
            <a:r>
              <a:rPr lang="en-US" altLang="zh-TW" dirty="0"/>
              <a:t>, </a:t>
            </a:r>
            <a:r>
              <a:rPr lang="en-US" altLang="zh-TW" b="1" dirty="0"/>
              <a:t>build automa</a:t>
            </a:r>
            <a:r>
              <a:rPr lang="en-US" altLang="zh-TW" dirty="0"/>
              <a:t>tion tools, and a </a:t>
            </a:r>
            <a:r>
              <a:rPr lang="en-US" altLang="zh-TW" b="1" dirty="0"/>
              <a:t>debugger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IDE for Web programming</a:t>
            </a:r>
          </a:p>
          <a:p>
            <a:pPr lvl="1"/>
            <a:r>
              <a:rPr lang="en-US" altLang="zh-TW" b="1" dirty="0"/>
              <a:t>Visual Studio Code </a:t>
            </a:r>
            <a:r>
              <a:rPr lang="en-US" altLang="zh-TW" dirty="0"/>
              <a:t>(free)</a:t>
            </a:r>
          </a:p>
          <a:p>
            <a:pPr lvl="1"/>
            <a:r>
              <a:rPr lang="en-US" altLang="zh-TW" dirty="0"/>
              <a:t>Atom (free)</a:t>
            </a:r>
          </a:p>
          <a:p>
            <a:pPr lvl="1"/>
            <a:r>
              <a:rPr lang="en-US" altLang="zh-TW" dirty="0"/>
              <a:t>Sublime (free for evaluation)</a:t>
            </a:r>
          </a:p>
          <a:p>
            <a:r>
              <a:rPr lang="en-US" altLang="zh-TW" dirty="0"/>
              <a:t>Editor for Web programming</a:t>
            </a:r>
          </a:p>
          <a:p>
            <a:pPr lvl="1"/>
            <a:r>
              <a:rPr lang="en-US" altLang="zh-TW" dirty="0"/>
              <a:t>vi (</a:t>
            </a:r>
            <a:r>
              <a:rPr lang="en-US" altLang="zh-TW" dirty="0" err="1"/>
              <a:t>linux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Notepad (</a:t>
            </a:r>
            <a:r>
              <a:rPr lang="zh-TW" altLang="en-US" dirty="0"/>
              <a:t>記事本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Notepad ++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BD6119-4AE1-4400-A161-7C220AE9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04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點擊紅框處的按鈕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27C0D0-1FC2-45EF-960B-7750D81B8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8303F-63B6-494A-ACC3-5372D8C1CF55}"/>
              </a:ext>
            </a:extLst>
          </p:cNvPr>
          <p:cNvSpPr/>
          <p:nvPr/>
        </p:nvSpPr>
        <p:spPr>
          <a:xfrm>
            <a:off x="427471" y="2924944"/>
            <a:ext cx="30948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46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在搜尋欄輸入</a:t>
            </a:r>
            <a:r>
              <a:rPr lang="en-US" altLang="zh-TW" dirty="0" err="1"/>
              <a:t>HTMLHint</a:t>
            </a:r>
            <a:r>
              <a:rPr lang="en-US" altLang="zh-TW" dirty="0"/>
              <a:t> </a:t>
            </a:r>
            <a:r>
              <a:rPr lang="zh-TW" altLang="en-US" dirty="0"/>
              <a:t>，點擊</a:t>
            </a:r>
            <a:r>
              <a:rPr lang="en-US" altLang="zh-TW" dirty="0" err="1"/>
              <a:t>HTMLHint</a:t>
            </a:r>
            <a:r>
              <a:rPr lang="zh-TW" altLang="en-US" dirty="0"/>
              <a:t>右下角的</a:t>
            </a:r>
            <a:r>
              <a:rPr lang="en-US" altLang="zh-TW" dirty="0"/>
              <a:t>install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4444D8A-812F-487B-BFD7-3EA579286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EB46615-F0F0-4534-AF18-FBC591A402B8}"/>
              </a:ext>
            </a:extLst>
          </p:cNvPr>
          <p:cNvSpPr/>
          <p:nvPr/>
        </p:nvSpPr>
        <p:spPr>
          <a:xfrm>
            <a:off x="1691680" y="24928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10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4757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HTMLHint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當不符合</a:t>
            </a:r>
            <a:r>
              <a:rPr lang="en-US" altLang="zh-TW" dirty="0"/>
              <a:t>coding standard</a:t>
            </a:r>
            <a:r>
              <a:rPr lang="zh-TW" altLang="en-US" dirty="0"/>
              <a:t>時，就會出現波浪型的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底線，且滑鼠移動到底線上時會出現提示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9FEF47-F1B1-4A7F-A140-E3013CEF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04864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438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在搜尋欄輸入</a:t>
            </a:r>
            <a:r>
              <a:rPr lang="en-US" altLang="zh-TW" dirty="0" err="1"/>
              <a:t>stylelint</a:t>
            </a:r>
            <a:r>
              <a:rPr lang="en-US" altLang="zh-TW" dirty="0"/>
              <a:t> </a:t>
            </a:r>
            <a:r>
              <a:rPr lang="zh-TW" altLang="en-US" dirty="0"/>
              <a:t>，點擊</a:t>
            </a:r>
            <a:r>
              <a:rPr lang="en-US" altLang="zh-TW" dirty="0" err="1"/>
              <a:t>stylelint</a:t>
            </a:r>
            <a:r>
              <a:rPr lang="zh-TW" altLang="en-US" dirty="0"/>
              <a:t>右下角的</a:t>
            </a:r>
            <a:r>
              <a:rPr lang="en-US" altLang="zh-TW" dirty="0"/>
              <a:t>install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465493-08C3-4EB0-923D-F1107137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A9AF34-F777-451D-A9EB-2B9ED1E3F44F}"/>
              </a:ext>
            </a:extLst>
          </p:cNvPr>
          <p:cNvSpPr/>
          <p:nvPr/>
        </p:nvSpPr>
        <p:spPr>
          <a:xfrm>
            <a:off x="1691680" y="24928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08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stylelint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當不符合</a:t>
            </a:r>
            <a:r>
              <a:rPr lang="en-US" altLang="zh-TW" dirty="0"/>
              <a:t>coding standard</a:t>
            </a:r>
            <a:r>
              <a:rPr lang="zh-TW" altLang="en-US" dirty="0"/>
              <a:t>時，就會出現波浪型的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底線，且滑鼠移動到底線上時會出現提示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0D6FE2-C41B-4CAE-8043-EFD47D9A3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821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C414904-318E-48B3-BCCF-6C535EEE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在搜尋欄輸入</a:t>
            </a:r>
            <a:r>
              <a:rPr lang="en-US" altLang="zh-TW" dirty="0" err="1"/>
              <a:t>ESLint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ADED31-FC32-44EC-89A9-3143E31535EF}"/>
              </a:ext>
            </a:extLst>
          </p:cNvPr>
          <p:cNvSpPr/>
          <p:nvPr/>
        </p:nvSpPr>
        <p:spPr>
          <a:xfrm>
            <a:off x="683568" y="2204864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274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9887-712B-47D7-B85F-BE41EE96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</a:t>
            </a:r>
            <a:r>
              <a:rPr lang="en-US" altLang="zh-TW" dirty="0" err="1"/>
              <a:t>ESLint</a:t>
            </a:r>
            <a:r>
              <a:rPr lang="zh-TW" altLang="en-US" dirty="0"/>
              <a:t>右下角的</a:t>
            </a:r>
            <a:r>
              <a:rPr lang="en-US" altLang="zh-TW" dirty="0"/>
              <a:t>install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27168F-999E-4BC0-8B03-E49D2EA00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1D1E9-B53A-4E4A-8239-06271C94A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ADED31-FC32-44EC-89A9-3143E31535EF}"/>
              </a:ext>
            </a:extLst>
          </p:cNvPr>
          <p:cNvSpPr/>
          <p:nvPr/>
        </p:nvSpPr>
        <p:spPr>
          <a:xfrm>
            <a:off x="1691680" y="24928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5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7F6FF-B2F4-4085-9777-CD7821F5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156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ESLint</a:t>
            </a:r>
            <a:r>
              <a:rPr lang="en-US" altLang="zh-TW" dirty="0"/>
              <a:t> – </a:t>
            </a:r>
            <a:r>
              <a:rPr lang="zh-TW" altLang="en-US" dirty="0"/>
              <a:t>當不符合</a:t>
            </a:r>
            <a:r>
              <a:rPr lang="en-US" altLang="zh-TW" dirty="0"/>
              <a:t>coding standard</a:t>
            </a:r>
            <a:r>
              <a:rPr lang="zh-TW" altLang="en-US" dirty="0"/>
              <a:t>時，就會出現波浪型的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底線，且滑鼠移動到底線上時會出現提示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146CAA-0AA2-4D6B-99B7-B2FE2606A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2856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B5BB5-F6ED-45C2-BE55-A835331A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870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35C16-FBFC-4892-BEFB-AAD5F5A4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4824"/>
            <a:ext cx="9024938" cy="3168352"/>
          </a:xfrm>
        </p:spPr>
        <p:txBody>
          <a:bodyPr/>
          <a:lstStyle/>
          <a:p>
            <a:pPr algn="ctr"/>
            <a:r>
              <a:rPr lang="zh-TW" altLang="en-US" sz="4800" dirty="0"/>
              <a:t>上傳作業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695D65-5EAF-41C9-8F0F-FECD75D6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22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9221-404E-4B69-BAD7-63716F77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點擊左側工具列紅框處的按鈕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759DCC-9853-498C-9B18-646164DB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C24183-2BB7-4FF5-949F-BFF3B2BE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6D88D3-9438-45E0-9E38-CFDCF48CDBD2}"/>
              </a:ext>
            </a:extLst>
          </p:cNvPr>
          <p:cNvSpPr/>
          <p:nvPr/>
        </p:nvSpPr>
        <p:spPr>
          <a:xfrm>
            <a:off x="446087" y="2492896"/>
            <a:ext cx="237481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85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2491E-00C8-4B5A-AC46-FA473ACE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r>
              <a:rPr lang="en-US" altLang="zh-TW" baseline="-25000" dirty="0"/>
              <a:t>(1/4)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166AC-D5CA-4F9F-AD3C-42A0B3AE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lightweight but powerful </a:t>
            </a:r>
            <a:r>
              <a:rPr lang="en-US" altLang="zh-TW" b="1" dirty="0"/>
              <a:t>source code editor  </a:t>
            </a:r>
            <a:r>
              <a:rPr lang="en-US" altLang="zh-TW" dirty="0"/>
              <a:t>developed by </a:t>
            </a:r>
            <a:r>
              <a:rPr lang="en-US" altLang="zh-TW" b="1" dirty="0"/>
              <a:t>Microsoft </a:t>
            </a:r>
            <a:r>
              <a:rPr lang="en-US" altLang="zh-TW" dirty="0"/>
              <a:t>which runs on your desktop and is available for Windows, macOS and Linux.</a:t>
            </a:r>
          </a:p>
          <a:p>
            <a:endParaRPr lang="en-US" altLang="zh-TW" dirty="0"/>
          </a:p>
          <a:p>
            <a:r>
              <a:rPr lang="en-US" altLang="zh-TW" dirty="0"/>
              <a:t>includes support for </a:t>
            </a:r>
          </a:p>
          <a:p>
            <a:pPr lvl="1"/>
            <a:r>
              <a:rPr lang="en-US" altLang="zh-TW" b="1" dirty="0"/>
              <a:t>debugging</a:t>
            </a:r>
            <a:r>
              <a:rPr lang="en-US" altLang="zh-TW" dirty="0"/>
              <a:t>, </a:t>
            </a:r>
          </a:p>
          <a:p>
            <a:pPr lvl="1"/>
            <a:r>
              <a:rPr lang="en-US" altLang="zh-TW" b="1" dirty="0"/>
              <a:t>embedded Git control</a:t>
            </a:r>
            <a:r>
              <a:rPr lang="en-US" altLang="zh-TW" dirty="0"/>
              <a:t>, </a:t>
            </a:r>
          </a:p>
          <a:p>
            <a:pPr lvl="1"/>
            <a:r>
              <a:rPr lang="en-US" altLang="zh-TW" b="1" dirty="0"/>
              <a:t>syntax highlighting</a:t>
            </a:r>
            <a:r>
              <a:rPr lang="en-US" altLang="zh-TW" dirty="0"/>
              <a:t>, </a:t>
            </a:r>
          </a:p>
          <a:p>
            <a:pPr lvl="1"/>
            <a:r>
              <a:rPr lang="en-US" altLang="zh-TW" b="1" dirty="0"/>
              <a:t>intelligent code completion</a:t>
            </a:r>
            <a:r>
              <a:rPr lang="en-US" altLang="zh-TW" dirty="0"/>
              <a:t>, </a:t>
            </a:r>
          </a:p>
          <a:p>
            <a:pPr lvl="1"/>
            <a:r>
              <a:rPr lang="en-US" altLang="zh-TW" b="1" dirty="0"/>
              <a:t>snippets</a:t>
            </a:r>
            <a:r>
              <a:rPr lang="en-US" altLang="zh-TW" dirty="0"/>
              <a:t>, and </a:t>
            </a:r>
          </a:p>
          <a:p>
            <a:pPr lvl="1"/>
            <a:r>
              <a:rPr lang="en-US" altLang="zh-TW" b="1" dirty="0"/>
              <a:t>code refactoring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357180-1D3C-4005-8FB3-9AC9B95B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90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9221-404E-4B69-BAD7-63716F77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</a:t>
            </a:r>
            <a:r>
              <a:rPr lang="en-US" altLang="zh-TW" dirty="0"/>
              <a:t>CHANGES</a:t>
            </a:r>
            <a:r>
              <a:rPr lang="zh-TW" altLang="en-US" dirty="0"/>
              <a:t> 中的「＋」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759DCC-9853-498C-9B18-646164DB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5C24183-2BB7-4FF5-949F-BFF3B2BE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86D88D3-9438-45E0-9E38-CFDCF48CDBD2}"/>
              </a:ext>
            </a:extLst>
          </p:cNvPr>
          <p:cNvSpPr/>
          <p:nvPr/>
        </p:nvSpPr>
        <p:spPr>
          <a:xfrm>
            <a:off x="1691681" y="2348880"/>
            <a:ext cx="144016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409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3D9A4-0949-4EBA-932A-BCBC616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在紅框處輸入本次提交的訊息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81B301-8EC8-4C17-BB67-5F6D9B7C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0AB021-8291-4422-8697-065AEA65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2C416-8075-49FD-BF07-B1EDCAA6FA1B}"/>
              </a:ext>
            </a:extLst>
          </p:cNvPr>
          <p:cNvSpPr/>
          <p:nvPr/>
        </p:nvSpPr>
        <p:spPr>
          <a:xfrm>
            <a:off x="683568" y="2204864"/>
            <a:ext cx="122413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941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3D9A4-0949-4EBA-932A-BCBC616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點擊「✓」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81B301-8EC8-4C17-BB67-5F6D9B7CF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0AB021-8291-4422-8697-065AEA65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A2C416-8075-49FD-BF07-B1EDCAA6FA1B}"/>
              </a:ext>
            </a:extLst>
          </p:cNvPr>
          <p:cNvSpPr/>
          <p:nvPr/>
        </p:nvSpPr>
        <p:spPr>
          <a:xfrm>
            <a:off x="1475656" y="2060848"/>
            <a:ext cx="14401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721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UserName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UserEmail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第一次使用須設定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80928"/>
            <a:ext cx="52292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28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7DBE86-9E8A-451E-898B-01C998B5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點擊「</a:t>
            </a:r>
            <a:r>
              <a:rPr lang="en-US" altLang="zh-TW" dirty="0"/>
              <a:t>…</a:t>
            </a:r>
            <a:r>
              <a:rPr lang="zh-TW" altLang="en-US" dirty="0"/>
              <a:t>」，再點擊</a:t>
            </a:r>
            <a:r>
              <a:rPr lang="en-US" altLang="zh-TW" dirty="0"/>
              <a:t>Push</a:t>
            </a:r>
            <a:r>
              <a:rPr lang="zh-TW" altLang="en-US" dirty="0"/>
              <a:t>，即可上傳作業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E89D92-2DF8-427E-8EC3-BACB5B4C2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4448F8-91E3-47D8-9384-EE06BC61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3510FE-4190-49C4-B181-A1A32849C217}"/>
              </a:ext>
            </a:extLst>
          </p:cNvPr>
          <p:cNvSpPr/>
          <p:nvPr/>
        </p:nvSpPr>
        <p:spPr>
          <a:xfrm>
            <a:off x="1763688" y="2060848"/>
            <a:ext cx="144016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0F89C7-2B0C-4856-97D1-E11205B76E43}"/>
              </a:ext>
            </a:extLst>
          </p:cNvPr>
          <p:cNvSpPr/>
          <p:nvPr/>
        </p:nvSpPr>
        <p:spPr>
          <a:xfrm>
            <a:off x="1763688" y="2564904"/>
            <a:ext cx="36004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57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E9993-ABAA-4263-B695-0954AD7A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成功上傳作業後，可以回到</a:t>
            </a:r>
            <a:r>
              <a:rPr lang="en-US" altLang="zh-TW" dirty="0" err="1"/>
              <a:t>ProgEdu</a:t>
            </a:r>
            <a:r>
              <a:rPr lang="zh-TW" altLang="en-US" dirty="0"/>
              <a:t>查看作業的狀態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D94F7-9782-4AC7-9D71-C8B7886A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28C6E6C-15C2-4D80-8D52-F5C43D0CE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58181"/>
            <a:ext cx="8229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18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3FCCB-A31F-4A08-9B25-FAF49E46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43" y="69269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如果作業狀態不是「</a:t>
            </a:r>
            <a:r>
              <a:rPr lang="en-US" altLang="zh-TW" dirty="0"/>
              <a:t>Build Success</a:t>
            </a:r>
            <a:r>
              <a:rPr lang="zh-TW" altLang="en-US" dirty="0"/>
              <a:t>」，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則下方的</a:t>
            </a:r>
            <a:r>
              <a:rPr lang="en-US" altLang="zh-TW" dirty="0"/>
              <a:t>Feedback Information</a:t>
            </a:r>
            <a:r>
              <a:rPr lang="zh-TW" altLang="en-US" dirty="0"/>
              <a:t>將會提示哪裡有錯誤需要修改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8472B4-4229-41DF-AEBF-9649F7CC4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62" y="2132856"/>
            <a:ext cx="8229600" cy="4457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8D223-5E2A-48FF-A2EE-E374FAA2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753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E7A5-DE1C-46F4-A258-9E88C308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33B23C-A241-4F62-8A54-EE0F7F97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如果沒有出現</a:t>
            </a:r>
            <a:r>
              <a:rPr lang="en-US" altLang="zh-TW" dirty="0"/>
              <a:t>Git credential</a:t>
            </a:r>
            <a:r>
              <a:rPr lang="zh-TW" altLang="en-US" dirty="0"/>
              <a:t>的視窗，極有可能是先前輸入過錯誤的帳號密碼，若作業系統是</a:t>
            </a:r>
            <a:r>
              <a:rPr lang="en-US" altLang="zh-TW" dirty="0"/>
              <a:t>Windows 10</a:t>
            </a:r>
            <a:r>
              <a:rPr lang="zh-TW" altLang="en-US" dirty="0"/>
              <a:t>，請照著以下步驟：</a:t>
            </a:r>
            <a:endParaRPr lang="en-US" altLang="zh-TW" dirty="0"/>
          </a:p>
          <a:p>
            <a:pPr lvl="1"/>
            <a:r>
              <a:rPr lang="zh-TW" altLang="en-US" dirty="0"/>
              <a:t>在電腦中搜尋「認證管理員」</a:t>
            </a:r>
            <a:endParaRPr lang="en-US" altLang="zh-TW" dirty="0"/>
          </a:p>
          <a:p>
            <a:pPr lvl="1"/>
            <a:r>
              <a:rPr lang="zh-TW" altLang="en-US" dirty="0"/>
              <a:t>點擊「 </a:t>
            </a:r>
            <a:r>
              <a:rPr lang="en-US" altLang="zh-TW" dirty="0"/>
              <a:t>Windows</a:t>
            </a:r>
            <a:r>
              <a:rPr lang="zh-TW" altLang="en-US" dirty="0"/>
              <a:t> 認證」</a:t>
            </a:r>
            <a:endParaRPr lang="en-US" altLang="zh-TW" dirty="0"/>
          </a:p>
          <a:p>
            <a:pPr lvl="1"/>
            <a:r>
              <a:rPr lang="zh-TW" altLang="en-US" dirty="0"/>
              <a:t>找到「一般認證」</a:t>
            </a:r>
            <a:endParaRPr lang="en-US" altLang="zh-TW" dirty="0"/>
          </a:p>
          <a:p>
            <a:pPr lvl="1"/>
            <a:r>
              <a:rPr lang="zh-TW" altLang="en-US" dirty="0"/>
              <a:t>移除或編輯</a:t>
            </a:r>
            <a:r>
              <a:rPr lang="en-US" altLang="zh-TW" dirty="0" err="1"/>
              <a:t>ProgEdu</a:t>
            </a:r>
            <a:r>
              <a:rPr lang="zh-TW" altLang="en-US" dirty="0"/>
              <a:t>的認證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FA9BD-8977-4E05-B5BA-D4C58FE7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202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7463C-075F-4CFE-AD77-FBF56A3A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10F00-3EED-4E82-A374-3CF0032C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8BA-4AAF-4570-9410-D66D32C7B1C3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9037100-FE07-4DB5-A502-94047DD33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2094884"/>
            <a:ext cx="8229600" cy="41842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045D79-9F80-45DD-BA48-EFD9002D76E8}"/>
              </a:ext>
            </a:extLst>
          </p:cNvPr>
          <p:cNvSpPr/>
          <p:nvPr/>
        </p:nvSpPr>
        <p:spPr>
          <a:xfrm>
            <a:off x="4199384" y="3180880"/>
            <a:ext cx="2100808" cy="464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B2AD0B-525B-4CFF-9641-C8E7F5E1B804}"/>
              </a:ext>
            </a:extLst>
          </p:cNvPr>
          <p:cNvSpPr/>
          <p:nvPr/>
        </p:nvSpPr>
        <p:spPr>
          <a:xfrm>
            <a:off x="2123728" y="5085185"/>
            <a:ext cx="4176464" cy="1152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97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75E3E8-C2B3-4B8B-835A-6DC352A1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026" name="Picture 2" descr="ååè£¡å¯è½ææå­">
            <a:extLst>
              <a:ext uri="{FF2B5EF4-FFF2-40B4-BE49-F238E27FC236}">
                <a16:creationId xmlns:a16="http://schemas.microsoft.com/office/drawing/2014/main" id="{B38A3CD1-450A-4A57-81D8-D0116846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94456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63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2491E-00C8-4B5A-AC46-FA473ACE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r>
              <a:rPr lang="en-US" altLang="zh-TW" baseline="-25000" dirty="0"/>
              <a:t>(2/4)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166AC-D5CA-4F9F-AD3C-42A0B3AEB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It comes with built-in support for </a:t>
            </a:r>
            <a:r>
              <a:rPr lang="en-US" altLang="zh-TW" b="1" dirty="0"/>
              <a:t>JavaScript</a:t>
            </a:r>
            <a:r>
              <a:rPr lang="en-US" altLang="zh-TW" dirty="0"/>
              <a:t>, </a:t>
            </a:r>
            <a:r>
              <a:rPr lang="en-US" altLang="zh-TW" b="1" dirty="0"/>
              <a:t>TypeScript</a:t>
            </a:r>
            <a:r>
              <a:rPr lang="en-US" altLang="zh-TW" dirty="0"/>
              <a:t> and </a:t>
            </a:r>
            <a:r>
              <a:rPr lang="en-US" altLang="zh-TW" b="1" dirty="0"/>
              <a:t>Node.js</a:t>
            </a:r>
            <a:r>
              <a:rPr lang="en-US" altLang="zh-TW" dirty="0"/>
              <a:t> and has a rich </a:t>
            </a:r>
            <a:r>
              <a:rPr lang="en-US" altLang="zh-TW" b="1" dirty="0"/>
              <a:t>ecosystem of extensions </a:t>
            </a:r>
            <a:r>
              <a:rPr lang="en-US" altLang="zh-TW" dirty="0"/>
              <a:t>for other language</a:t>
            </a:r>
          </a:p>
          <a:p>
            <a:endParaRPr lang="en-US" altLang="zh-TW" dirty="0"/>
          </a:p>
          <a:p>
            <a:r>
              <a:rPr lang="en-US" altLang="zh-TW" dirty="0"/>
              <a:t>In the </a:t>
            </a:r>
            <a:r>
              <a:rPr lang="en-US" altLang="zh-TW" b="1" dirty="0"/>
              <a:t>Stack Overflow </a:t>
            </a:r>
            <a:r>
              <a:rPr lang="en-US" altLang="zh-TW" dirty="0"/>
              <a:t>2018 Developer Survey, Visual Studio Code was ranked the most popular developer environment tool, with 34.9% of 75,398 respondents claiming to use it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357180-1D3C-4005-8FB3-9AC9B95B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75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BC2F4-2EBD-4539-9D14-51099FE4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r>
              <a:rPr lang="en-US" altLang="zh-TW" baseline="-25000" dirty="0"/>
              <a:t>(3/4)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136966-CF8A-4AD2-8284-4C156BDC8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Download Visual Studio Code</a:t>
            </a:r>
          </a:p>
          <a:p>
            <a:pPr lvl="1"/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2878B5-EA72-457A-A79A-9E6A0191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4DAE2-B1C3-4B57-87D0-92AC5DFD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36912"/>
            <a:ext cx="5364088" cy="4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FCFBD-4114-480A-832A-F66AFB5E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r>
              <a:rPr lang="en-US" altLang="zh-TW" baseline="-25000" dirty="0"/>
              <a:t>(4/4)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A445A-75FA-45AA-8465-78017471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Workspace of Visual Studio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038D68-132E-4112-B389-BFF80B06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1DE648-4CFE-4F10-827A-9869F856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66" y="2132856"/>
            <a:ext cx="5920942" cy="44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0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0A64F-99A0-44D9-856D-F6A1B21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A6886-78FD-473F-AD2A-31F9BD0D6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F7F0-341C-481F-88C3-26AEC7F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291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12789</TotalTime>
  <Words>976</Words>
  <Application>Microsoft Office PowerPoint</Application>
  <PresentationFormat>如螢幕大小 (4:3)</PresentationFormat>
  <Paragraphs>206</Paragraphs>
  <Slides>59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3" baseType="lpstr">
      <vt:lpstr>微軟正黑體</vt:lpstr>
      <vt:lpstr>新細明體</vt:lpstr>
      <vt:lpstr>Arial</vt:lpstr>
      <vt:lpstr>清晰度</vt:lpstr>
      <vt:lpstr>Web Programming</vt:lpstr>
      <vt:lpstr>Setup Development Environment</vt:lpstr>
      <vt:lpstr>Visual Studio Code</vt:lpstr>
      <vt:lpstr>Development Environment</vt:lpstr>
      <vt:lpstr>Visual Studio Code(1/4)</vt:lpstr>
      <vt:lpstr>Visual Studio Code(2/4)</vt:lpstr>
      <vt:lpstr>Visual Studio Code(3/4)</vt:lpstr>
      <vt:lpstr>Visual Studio Code(4/4)</vt:lpstr>
      <vt:lpstr>Git</vt:lpstr>
      <vt:lpstr>版本控制</vt:lpstr>
      <vt:lpstr>版本控制的類型1</vt:lpstr>
      <vt:lpstr>版本控制的類型2</vt:lpstr>
      <vt:lpstr>版本控制的類型3</vt:lpstr>
      <vt:lpstr>Git 的起源</vt:lpstr>
      <vt:lpstr>Git 基礎</vt:lpstr>
      <vt:lpstr>Git運作</vt:lpstr>
      <vt:lpstr>Git 分支</vt:lpstr>
      <vt:lpstr>Git教學 參考網站</vt:lpstr>
      <vt:lpstr>下載 git client</vt:lpstr>
      <vt:lpstr>Install Git client</vt:lpstr>
      <vt:lpstr>Check if Git client works2</vt:lpstr>
      <vt:lpstr>npm</vt:lpstr>
      <vt:lpstr>npm (1/3)</vt:lpstr>
      <vt:lpstr>npm (2/3)</vt:lpstr>
      <vt:lpstr>npm (3/3)</vt:lpstr>
      <vt:lpstr>Check if npm works (1/2)</vt:lpstr>
      <vt:lpstr>Check if npm works (2/2)</vt:lpstr>
      <vt:lpstr>ProgEdu</vt:lpstr>
      <vt:lpstr>登入ProgEdu （帳號及密碼皆預設為學號）</vt:lpstr>
      <vt:lpstr>請點擊你要寫的作業（例如紅框處）</vt:lpstr>
      <vt:lpstr>點擊紅框處，複製作業的URL</vt:lpstr>
      <vt:lpstr>點擊上方工具列中的Terminal → 再點擊New Terminal</vt:lpstr>
      <vt:lpstr>在Terminal中輸入你想將作業放在哪個目錄(cd 為切換目錄) 接著輸入 git clone 再加上剛剛在ProgEdu複製的作業的URL</vt:lpstr>
      <vt:lpstr>輸入ProgEdu的帳號及密碼</vt:lpstr>
      <vt:lpstr>點擊上方工具列的File → 再點擊Open Folder → 選擇剛剛clone 下來的專案</vt:lpstr>
      <vt:lpstr>成功後會看到左側有名為「WEB」的專案</vt:lpstr>
      <vt:lpstr>切換到作業所在的目錄後，在Terminal輸入「npm i」</vt:lpstr>
      <vt:lpstr>完成後會多一個「node_modules」</vt:lpstr>
      <vt:lpstr>安裝插件</vt:lpstr>
      <vt:lpstr>點擊紅框處的按鈕</vt:lpstr>
      <vt:lpstr>在搜尋欄輸入HTMLHint ，點擊HTMLHint右下角的install</vt:lpstr>
      <vt:lpstr>HTMLHint – 當不符合coding standard時，就會出現波浪型的 底線，且滑鼠移動到底線上時會出現提示</vt:lpstr>
      <vt:lpstr>在搜尋欄輸入stylelint ，點擊stylelint右下角的install</vt:lpstr>
      <vt:lpstr>stylelint – 當不符合coding standard時，就會出現波浪型的 底線，且滑鼠移動到底線上時會出現提示</vt:lpstr>
      <vt:lpstr>在搜尋欄輸入ESLint</vt:lpstr>
      <vt:lpstr>點擊ESLint右下角的install</vt:lpstr>
      <vt:lpstr>ESLint – 當不符合coding standard時，就會出現波浪型的 底線，且滑鼠移動到底線上時會出現提示</vt:lpstr>
      <vt:lpstr>上傳作業</vt:lpstr>
      <vt:lpstr>點擊左側工具列紅框處的按鈕</vt:lpstr>
      <vt:lpstr>點擊CHANGES 中的「＋」</vt:lpstr>
      <vt:lpstr>在紅框處輸入本次提交的訊息</vt:lpstr>
      <vt:lpstr>點擊「✓」</vt:lpstr>
      <vt:lpstr>設定Git UserName and UserEmail</vt:lpstr>
      <vt:lpstr>點擊「…」，再點擊Push，即可上傳作業</vt:lpstr>
      <vt:lpstr>成功上傳作業後，可以回到ProgEdu查看作業的狀態</vt:lpstr>
      <vt:lpstr>如果作業狀態不是「Build Success」， 則下方的Feedback Information將會提示哪裡有錯誤需要修改</vt:lpstr>
      <vt:lpstr>常見問題</vt:lpstr>
      <vt:lpstr>常見問題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user</cp:lastModifiedBy>
  <cp:revision>135</cp:revision>
  <dcterms:modified xsi:type="dcterms:W3CDTF">2019-10-24T02:17:30Z</dcterms:modified>
</cp:coreProperties>
</file>